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imo Bold" charset="1" panose="020B0704020202020204"/>
      <p:regular r:id="rId19"/>
    </p:embeddedFont>
    <p:embeddedFont>
      <p:font typeface="Barlow" charset="1" panose="00000500000000000000"/>
      <p:regular r:id="rId20"/>
    </p:embeddedFont>
    <p:embeddedFont>
      <p:font typeface="Barlow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notesSlides/notesSlide2.xml" Type="http://schemas.openxmlformats.org/officeDocument/2006/relationships/notesSlide"/><Relationship Id="rId23" Target="notesSlides/notesSlide3.xml" Type="http://schemas.openxmlformats.org/officeDocument/2006/relationships/notesSlide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notesSlides/notesSlide6.xml" Type="http://schemas.openxmlformats.org/officeDocument/2006/relationships/notesSlide"/><Relationship Id="rId27" Target="notesSlides/notesSlide7.xml" Type="http://schemas.openxmlformats.org/officeDocument/2006/relationships/notesSlide"/><Relationship Id="rId28" Target="notesSlides/notesSlide8.xml" Type="http://schemas.openxmlformats.org/officeDocument/2006/relationships/notesSlide"/><Relationship Id="rId29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Relationship Id="rId8" Target="../media/image12.pn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56078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80046" y="2519602"/>
            <a:ext cx="8128844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Padrão de Projeto Facade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0046" y="4695729"/>
            <a:ext cx="9269909" cy="1586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Uma interface simplificada para sistemas complexos. Este padrão reduz a complexidade, tornando seu código mais limpo e fácil de manter.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796289"/>
            <a:ext cx="6471642" cy="909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</a:pPr>
            <a:r>
              <a:rPr lang="en-US" sz="2600" b="true">
                <a:solidFill>
                  <a:srgbClr val="E0E4E6"/>
                </a:solidFill>
                <a:latin typeface="Barlow Bold"/>
                <a:ea typeface="Barlow Bold"/>
                <a:cs typeface="Barlow Bold"/>
                <a:sym typeface="Barlow Bold"/>
              </a:rPr>
              <a:t>Por  </a:t>
            </a:r>
            <a:r>
              <a:rPr lang="en-US" sz="2600" b="true">
                <a:solidFill>
                  <a:srgbClr val="E0E4E6"/>
                </a:solidFill>
                <a:latin typeface="Barlow Bold"/>
                <a:ea typeface="Barlow Bold"/>
                <a:cs typeface="Barlow Bold"/>
                <a:sym typeface="Barlow Bold"/>
              </a:rPr>
              <a:t>ANDERSON CAPRONI, CAIO BERALDO, MATHEUS RODRIGUES E KAWE HENRIQUE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56078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80046" y="3681710"/>
            <a:ext cx="6858000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Agradecimento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80046" y="5108525"/>
            <a:ext cx="16127909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Agradecemos  sua atenção.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0046" y="5949404"/>
            <a:ext cx="16127909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Estamos à disposição para quaisquer dúvidas adicionais.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56078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1546017"/>
            <a:ext cx="7808416" cy="167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O que é o Padrão Facade?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47155" y="4018384"/>
            <a:ext cx="7731919" cy="1531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 padrão Facade é estrutural, oferecendo uma interface simplificada. Ele abstrai bibliotecas e frameworks complexos. Reduz a complexidade de múltiplos módulos.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9975354" y="2651671"/>
            <a:ext cx="7283946" cy="4983659"/>
          </a:xfrm>
          <a:custGeom>
            <a:avLst/>
            <a:gdLst/>
            <a:ahLst/>
            <a:cxnLst/>
            <a:rect r="r" b="b" t="t" l="l"/>
            <a:pathLst>
              <a:path h="4983659" w="7283946">
                <a:moveTo>
                  <a:pt x="0" y="0"/>
                </a:moveTo>
                <a:lnTo>
                  <a:pt x="7283946" y="0"/>
                </a:lnTo>
                <a:lnTo>
                  <a:pt x="7283946" y="4983658"/>
                </a:lnTo>
                <a:lnTo>
                  <a:pt x="0" y="4983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9" t="0" r="-39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8700" y="5787653"/>
            <a:ext cx="7731919" cy="2228404"/>
            <a:chOff x="0" y="0"/>
            <a:chExt cx="10309225" cy="2971205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0"/>
              <a:ext cx="10309225" cy="733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48754" indent="-174377" lvl="1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E0E4E6"/>
                  </a:solidFill>
                  <a:latin typeface="Barlow"/>
                  <a:ea typeface="Barlow"/>
                  <a:cs typeface="Barlow"/>
                  <a:sym typeface="Barlow"/>
                </a:rPr>
                <a:t>Interface unificada e simplificada.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82427"/>
              <a:ext cx="10309225" cy="733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48754" indent="-174377" lvl="1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E0E4E6"/>
                  </a:solidFill>
                  <a:latin typeface="Barlow"/>
                  <a:ea typeface="Barlow"/>
                  <a:cs typeface="Barlow"/>
                  <a:sym typeface="Barlow"/>
                </a:rPr>
                <a:t>Oculta a complexidade do subsistema.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460103"/>
              <a:ext cx="10309225" cy="733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48754" indent="-174377" lvl="1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E0E4E6"/>
                  </a:solidFill>
                  <a:latin typeface="Barlow"/>
                  <a:ea typeface="Barlow"/>
                  <a:cs typeface="Barlow"/>
                  <a:sym typeface="Barlow"/>
                </a:rPr>
                <a:t>Melhora a usabilidade de APIs complexas.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237780"/>
              <a:ext cx="10309225" cy="733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48754" indent="-174377" lvl="1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E0E4E6"/>
                  </a:solidFill>
                  <a:latin typeface="Barlow"/>
                  <a:ea typeface="Barlow"/>
                  <a:cs typeface="Barlow"/>
                  <a:sym typeface="Barlow"/>
                </a:rPr>
                <a:t>Desacopla o cliente do subsistema.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56078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938046" y="1098649"/>
            <a:ext cx="6858000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Objetivo do Facade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7938046" y="2475905"/>
            <a:ext cx="1543050" cy="2218432"/>
          </a:xfrm>
          <a:custGeom>
            <a:avLst/>
            <a:gdLst/>
            <a:ahLst/>
            <a:cxnLst/>
            <a:rect r="r" b="b" t="t" l="l"/>
            <a:pathLst>
              <a:path h="2218432" w="1543050">
                <a:moveTo>
                  <a:pt x="0" y="0"/>
                </a:moveTo>
                <a:lnTo>
                  <a:pt x="1543050" y="0"/>
                </a:lnTo>
                <a:lnTo>
                  <a:pt x="1543050" y="2218432"/>
                </a:lnTo>
                <a:lnTo>
                  <a:pt x="0" y="22184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0" r="0" b="-2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789616" y="2447330"/>
            <a:ext cx="4002138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Simplificar a Usabilidade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89616" y="3293417"/>
            <a:ext cx="7418337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Fornecer uma interface de alto nível. Torna subsistemas complexos fáceis de usar.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7938046" y="4694336"/>
            <a:ext cx="1543050" cy="2218432"/>
          </a:xfrm>
          <a:custGeom>
            <a:avLst/>
            <a:gdLst/>
            <a:ahLst/>
            <a:cxnLst/>
            <a:rect r="r" b="b" t="t" l="l"/>
            <a:pathLst>
              <a:path h="2218432" w="1543050">
                <a:moveTo>
                  <a:pt x="0" y="0"/>
                </a:moveTo>
                <a:lnTo>
                  <a:pt x="1543050" y="0"/>
                </a:lnTo>
                <a:lnTo>
                  <a:pt x="1543050" y="2218433"/>
                </a:lnTo>
                <a:lnTo>
                  <a:pt x="0" y="22184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0" r="0" b="-2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789616" y="4587925"/>
            <a:ext cx="3604469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Ocultar Complexidade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89616" y="5511850"/>
            <a:ext cx="7418337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Encapsular detalhes internos do subsistema. Uma única classe representa a funcionalidade.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7938046" y="6912769"/>
            <a:ext cx="1543050" cy="2218432"/>
          </a:xfrm>
          <a:custGeom>
            <a:avLst/>
            <a:gdLst/>
            <a:ahLst/>
            <a:cxnLst/>
            <a:rect r="r" b="b" t="t" l="l"/>
            <a:pathLst>
              <a:path h="2218432" w="1543050">
                <a:moveTo>
                  <a:pt x="0" y="0"/>
                </a:moveTo>
                <a:lnTo>
                  <a:pt x="1543050" y="0"/>
                </a:lnTo>
                <a:lnTo>
                  <a:pt x="1543050" y="2218432"/>
                </a:lnTo>
                <a:lnTo>
                  <a:pt x="0" y="22184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20" r="0" b="-2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789616" y="7223331"/>
            <a:ext cx="342900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Desacoplamento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89616" y="7730281"/>
            <a:ext cx="7418337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Reduzir a dependência do cliente. Promove um código mais limpo e modular.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56078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14400" y="438200"/>
            <a:ext cx="8009185" cy="1439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7"/>
              </a:lnSpc>
            </a:pPr>
            <a:r>
              <a:rPr lang="en-US" sz="4562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O Problema da Complexidade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" y="2078088"/>
            <a:ext cx="16459200" cy="513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Sistemas complexos têm classes interdependentes. Clientes precisam interagir com vários objetos. Conhecer a lógica e a ordem é crucial.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3671292" y="2885331"/>
            <a:ext cx="2715666" cy="1878062"/>
          </a:xfrm>
          <a:custGeom>
            <a:avLst/>
            <a:gdLst/>
            <a:ahLst/>
            <a:cxnLst/>
            <a:rect r="r" b="b" t="t" l="l"/>
            <a:pathLst>
              <a:path h="1878062" w="2715666">
                <a:moveTo>
                  <a:pt x="0" y="0"/>
                </a:moveTo>
                <a:lnTo>
                  <a:pt x="2715667" y="0"/>
                </a:lnTo>
                <a:lnTo>
                  <a:pt x="2715667" y="1878063"/>
                </a:lnTo>
                <a:lnTo>
                  <a:pt x="0" y="18780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" t="0" r="-24" b="0"/>
            </a:stretch>
          </a:blipFill>
        </p:spPr>
      </p:sp>
      <p:sp>
        <p:nvSpPr>
          <p:cNvPr name="Freeform 8" id="8" descr="preencoded.png"/>
          <p:cNvSpPr/>
          <p:nvPr/>
        </p:nvSpPr>
        <p:spPr>
          <a:xfrm flipH="false" flipV="false" rot="0">
            <a:off x="4845398" y="3837086"/>
            <a:ext cx="367307" cy="459284"/>
          </a:xfrm>
          <a:custGeom>
            <a:avLst/>
            <a:gdLst/>
            <a:ahLst/>
            <a:cxnLst/>
            <a:rect r="r" b="b" t="t" l="l"/>
            <a:pathLst>
              <a:path h="459284" w="367307">
                <a:moveTo>
                  <a:pt x="0" y="0"/>
                </a:moveTo>
                <a:lnTo>
                  <a:pt x="367307" y="0"/>
                </a:lnTo>
                <a:lnTo>
                  <a:pt x="367307" y="459284"/>
                </a:lnTo>
                <a:lnTo>
                  <a:pt x="0" y="4592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97" t="0" r="-797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648152" y="3326904"/>
            <a:ext cx="2903041" cy="391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Alto Acoplamento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48152" y="3779787"/>
            <a:ext cx="8028086" cy="513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Cliente e subsistema ficam fortemente ligados. Dificulta a manutenção.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452146" y="4784080"/>
            <a:ext cx="10856268" cy="14288"/>
            <a:chOff x="0" y="0"/>
            <a:chExt cx="14475023" cy="190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475079" cy="19050"/>
            </a:xfrm>
            <a:custGeom>
              <a:avLst/>
              <a:gdLst/>
              <a:ahLst/>
              <a:cxnLst/>
              <a:rect r="r" b="b" t="t" l="l"/>
              <a:pathLst>
                <a:path h="19050" w="14475079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4465554" y="0"/>
                  </a:lnTo>
                  <a:cubicBezTo>
                    <a:pt x="14470762" y="0"/>
                    <a:pt x="14475079" y="4318"/>
                    <a:pt x="14475079" y="9525"/>
                  </a:cubicBezTo>
                  <a:cubicBezTo>
                    <a:pt x="14475079" y="14732"/>
                    <a:pt x="14470762" y="19050"/>
                    <a:pt x="14465554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16FFBB"/>
            </a:solidFill>
          </p:spPr>
        </p:sp>
      </p:grpSp>
      <p:sp>
        <p:nvSpPr>
          <p:cNvPr name="Freeform 13" id="13" descr="preencoded.png"/>
          <p:cNvSpPr/>
          <p:nvPr/>
        </p:nvSpPr>
        <p:spPr>
          <a:xfrm flipH="false" flipV="false" rot="0">
            <a:off x="2313385" y="4828580"/>
            <a:ext cx="5431482" cy="1878063"/>
          </a:xfrm>
          <a:custGeom>
            <a:avLst/>
            <a:gdLst/>
            <a:ahLst/>
            <a:cxnLst/>
            <a:rect r="r" b="b" t="t" l="l"/>
            <a:pathLst>
              <a:path h="1878063" w="5431482">
                <a:moveTo>
                  <a:pt x="0" y="0"/>
                </a:moveTo>
                <a:lnTo>
                  <a:pt x="5431483" y="0"/>
                </a:lnTo>
                <a:lnTo>
                  <a:pt x="5431483" y="1878062"/>
                </a:lnTo>
                <a:lnTo>
                  <a:pt x="0" y="18780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3" t="0" r="-23" b="0"/>
            </a:stretch>
          </a:blipFill>
        </p:spPr>
      </p:sp>
      <p:sp>
        <p:nvSpPr>
          <p:cNvPr name="Freeform 14" id="14" descr="preencoded.png"/>
          <p:cNvSpPr/>
          <p:nvPr/>
        </p:nvSpPr>
        <p:spPr>
          <a:xfrm flipH="false" flipV="false" rot="0">
            <a:off x="4845398" y="5537895"/>
            <a:ext cx="367307" cy="459284"/>
          </a:xfrm>
          <a:custGeom>
            <a:avLst/>
            <a:gdLst/>
            <a:ahLst/>
            <a:cxnLst/>
            <a:rect r="r" b="b" t="t" l="l"/>
            <a:pathLst>
              <a:path h="459284" w="367307">
                <a:moveTo>
                  <a:pt x="0" y="0"/>
                </a:moveTo>
                <a:lnTo>
                  <a:pt x="367307" y="0"/>
                </a:lnTo>
                <a:lnTo>
                  <a:pt x="367307" y="459284"/>
                </a:lnTo>
                <a:lnTo>
                  <a:pt x="0" y="45928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797" t="0" r="-797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006060" y="5270152"/>
            <a:ext cx="2903041" cy="39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Lógica Fragmentada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06060" y="5723036"/>
            <a:ext cx="7942510" cy="513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Tarefas exigem múltiplas interações. Código do cliente se torna denso.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810054" y="6727329"/>
            <a:ext cx="9498360" cy="14288"/>
            <a:chOff x="0" y="0"/>
            <a:chExt cx="12664480" cy="190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664440" cy="19050"/>
            </a:xfrm>
            <a:custGeom>
              <a:avLst/>
              <a:gdLst/>
              <a:ahLst/>
              <a:cxnLst/>
              <a:rect r="r" b="b" t="t" l="l"/>
              <a:pathLst>
                <a:path h="19050" w="1266444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2654915" y="0"/>
                  </a:lnTo>
                  <a:cubicBezTo>
                    <a:pt x="12660122" y="0"/>
                    <a:pt x="12664440" y="4318"/>
                    <a:pt x="12664440" y="9525"/>
                  </a:cubicBezTo>
                  <a:cubicBezTo>
                    <a:pt x="12664440" y="14732"/>
                    <a:pt x="12660122" y="19050"/>
                    <a:pt x="12654915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29DDDA"/>
            </a:solidFill>
          </p:spPr>
        </p:sp>
      </p:grpSp>
      <p:sp>
        <p:nvSpPr>
          <p:cNvPr name="Freeform 19" id="19" descr="preencoded.png"/>
          <p:cNvSpPr/>
          <p:nvPr/>
        </p:nvSpPr>
        <p:spPr>
          <a:xfrm flipH="false" flipV="false" rot="0">
            <a:off x="955476" y="6771829"/>
            <a:ext cx="8147297" cy="1878062"/>
          </a:xfrm>
          <a:custGeom>
            <a:avLst/>
            <a:gdLst/>
            <a:ahLst/>
            <a:cxnLst/>
            <a:rect r="r" b="b" t="t" l="l"/>
            <a:pathLst>
              <a:path h="1878062" w="8147297">
                <a:moveTo>
                  <a:pt x="0" y="0"/>
                </a:moveTo>
                <a:lnTo>
                  <a:pt x="8147298" y="0"/>
                </a:lnTo>
                <a:lnTo>
                  <a:pt x="8147298" y="1878062"/>
                </a:lnTo>
                <a:lnTo>
                  <a:pt x="0" y="18780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2" t="0" r="-22" b="0"/>
            </a:stretch>
          </a:blipFill>
        </p:spPr>
      </p:sp>
      <p:sp>
        <p:nvSpPr>
          <p:cNvPr name="Freeform 20" id="20" descr="preencoded.png"/>
          <p:cNvSpPr/>
          <p:nvPr/>
        </p:nvSpPr>
        <p:spPr>
          <a:xfrm flipH="false" flipV="false" rot="0">
            <a:off x="4845398" y="7481144"/>
            <a:ext cx="367307" cy="459284"/>
          </a:xfrm>
          <a:custGeom>
            <a:avLst/>
            <a:gdLst/>
            <a:ahLst/>
            <a:cxnLst/>
            <a:rect r="r" b="b" t="t" l="l"/>
            <a:pathLst>
              <a:path h="459284" w="367307">
                <a:moveTo>
                  <a:pt x="0" y="0"/>
                </a:moveTo>
                <a:lnTo>
                  <a:pt x="367307" y="0"/>
                </a:lnTo>
                <a:lnTo>
                  <a:pt x="367307" y="459283"/>
                </a:lnTo>
                <a:lnTo>
                  <a:pt x="0" y="45928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797" t="0" r="-797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9363967" y="7114431"/>
            <a:ext cx="5312271" cy="36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Dificuldade de Evolução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363967" y="7457331"/>
            <a:ext cx="7748439" cy="931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Alterações em uma parte afetam outras. Impacta a compreensão do sistema.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55476" y="9088041"/>
            <a:ext cx="16459200" cy="396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000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 Facade cria uma camada de abstração. Ele desacopla o cliente da complexidade.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56078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176515" y="0"/>
            <a:ext cx="7111485" cy="10287000"/>
          </a:xfrm>
          <a:custGeom>
            <a:avLst/>
            <a:gdLst/>
            <a:ahLst/>
            <a:cxnLst/>
            <a:rect r="r" b="b" t="t" l="l"/>
            <a:pathLst>
              <a:path h="10287000" w="7111485">
                <a:moveTo>
                  <a:pt x="0" y="0"/>
                </a:moveTo>
                <a:lnTo>
                  <a:pt x="7111485" y="0"/>
                </a:lnTo>
                <a:lnTo>
                  <a:pt x="711148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848" r="0" b="-1848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176515" y="2186062"/>
            <a:ext cx="7111485" cy="5914876"/>
          </a:xfrm>
          <a:custGeom>
            <a:avLst/>
            <a:gdLst/>
            <a:ahLst/>
            <a:cxnLst/>
            <a:rect r="r" b="b" t="t" l="l"/>
            <a:pathLst>
              <a:path h="5914876" w="7111485">
                <a:moveTo>
                  <a:pt x="0" y="0"/>
                </a:moveTo>
                <a:lnTo>
                  <a:pt x="7111485" y="0"/>
                </a:lnTo>
                <a:lnTo>
                  <a:pt x="7111485" y="5914876"/>
                </a:lnTo>
                <a:lnTo>
                  <a:pt x="0" y="59148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80046" y="1702445"/>
            <a:ext cx="9269909" cy="177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Implementando o Padrão Facade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70521" y="3927425"/>
            <a:ext cx="9288959" cy="4609505"/>
            <a:chOff x="0" y="0"/>
            <a:chExt cx="12385278" cy="614600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85294" cy="6146038"/>
            </a:xfrm>
            <a:custGeom>
              <a:avLst/>
              <a:gdLst/>
              <a:ahLst/>
              <a:cxnLst/>
              <a:rect r="r" b="b" t="t" l="l"/>
              <a:pathLst>
                <a:path h="6146038" w="12385294">
                  <a:moveTo>
                    <a:pt x="0" y="629920"/>
                  </a:moveTo>
                  <a:cubicBezTo>
                    <a:pt x="0" y="281940"/>
                    <a:pt x="282575" y="0"/>
                    <a:pt x="631190" y="0"/>
                  </a:cubicBezTo>
                  <a:lnTo>
                    <a:pt x="11754104" y="0"/>
                  </a:lnTo>
                  <a:lnTo>
                    <a:pt x="11754104" y="12700"/>
                  </a:lnTo>
                  <a:lnTo>
                    <a:pt x="11754104" y="0"/>
                  </a:lnTo>
                  <a:cubicBezTo>
                    <a:pt x="12102719" y="0"/>
                    <a:pt x="12385294" y="281940"/>
                    <a:pt x="12385294" y="629920"/>
                  </a:cubicBezTo>
                  <a:lnTo>
                    <a:pt x="12372594" y="629920"/>
                  </a:lnTo>
                  <a:lnTo>
                    <a:pt x="12385294" y="629920"/>
                  </a:lnTo>
                  <a:lnTo>
                    <a:pt x="12385294" y="5516118"/>
                  </a:lnTo>
                  <a:lnTo>
                    <a:pt x="12372594" y="5516118"/>
                  </a:lnTo>
                  <a:lnTo>
                    <a:pt x="12385294" y="5516118"/>
                  </a:lnTo>
                  <a:cubicBezTo>
                    <a:pt x="12385294" y="5863971"/>
                    <a:pt x="12102719" y="6146038"/>
                    <a:pt x="11754104" y="6146038"/>
                  </a:cubicBezTo>
                  <a:lnTo>
                    <a:pt x="11754104" y="6133338"/>
                  </a:lnTo>
                  <a:lnTo>
                    <a:pt x="11754104" y="6146038"/>
                  </a:lnTo>
                  <a:lnTo>
                    <a:pt x="631190" y="6146038"/>
                  </a:lnTo>
                  <a:lnTo>
                    <a:pt x="631190" y="6133338"/>
                  </a:lnTo>
                  <a:lnTo>
                    <a:pt x="631190" y="6146038"/>
                  </a:lnTo>
                  <a:cubicBezTo>
                    <a:pt x="282575" y="6146038"/>
                    <a:pt x="0" y="5864098"/>
                    <a:pt x="0" y="5516118"/>
                  </a:cubicBezTo>
                  <a:lnTo>
                    <a:pt x="0" y="629920"/>
                  </a:lnTo>
                  <a:lnTo>
                    <a:pt x="12700" y="629920"/>
                  </a:lnTo>
                  <a:lnTo>
                    <a:pt x="0" y="629920"/>
                  </a:lnTo>
                  <a:moveTo>
                    <a:pt x="25400" y="629920"/>
                  </a:moveTo>
                  <a:lnTo>
                    <a:pt x="25400" y="5516118"/>
                  </a:lnTo>
                  <a:lnTo>
                    <a:pt x="12700" y="5516118"/>
                  </a:lnTo>
                  <a:lnTo>
                    <a:pt x="25400" y="5516118"/>
                  </a:lnTo>
                  <a:cubicBezTo>
                    <a:pt x="25400" y="5850001"/>
                    <a:pt x="296545" y="6120638"/>
                    <a:pt x="631190" y="6120638"/>
                  </a:cubicBezTo>
                  <a:lnTo>
                    <a:pt x="11754104" y="6120638"/>
                  </a:lnTo>
                  <a:cubicBezTo>
                    <a:pt x="12088749" y="6120638"/>
                    <a:pt x="12359894" y="5850001"/>
                    <a:pt x="12359894" y="5516118"/>
                  </a:cubicBezTo>
                  <a:lnTo>
                    <a:pt x="12359894" y="629920"/>
                  </a:lnTo>
                  <a:cubicBezTo>
                    <a:pt x="12359894" y="296037"/>
                    <a:pt x="12088749" y="25400"/>
                    <a:pt x="11754104" y="25400"/>
                  </a:cubicBezTo>
                  <a:lnTo>
                    <a:pt x="631190" y="25400"/>
                  </a:lnTo>
                  <a:lnTo>
                    <a:pt x="631190" y="12700"/>
                  </a:lnTo>
                  <a:lnTo>
                    <a:pt x="631190" y="25400"/>
                  </a:lnTo>
                  <a:cubicBezTo>
                    <a:pt x="296545" y="25400"/>
                    <a:pt x="25400" y="296037"/>
                    <a:pt x="25400" y="629920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99096" y="3956000"/>
            <a:ext cx="9231809" cy="4552355"/>
            <a:chOff x="0" y="0"/>
            <a:chExt cx="12309078" cy="606980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309094" cy="6069838"/>
            </a:xfrm>
            <a:custGeom>
              <a:avLst/>
              <a:gdLst/>
              <a:ahLst/>
              <a:cxnLst/>
              <a:rect r="r" b="b" t="t" l="l"/>
              <a:pathLst>
                <a:path h="6069838" w="12309094">
                  <a:moveTo>
                    <a:pt x="0" y="0"/>
                  </a:moveTo>
                  <a:lnTo>
                    <a:pt x="12309094" y="0"/>
                  </a:lnTo>
                  <a:lnTo>
                    <a:pt x="12309094" y="6069838"/>
                  </a:lnTo>
                  <a:lnTo>
                    <a:pt x="0" y="606983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407616" y="4122092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Facade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07616" y="4659660"/>
            <a:ext cx="3994100" cy="1586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Conhece classes do subsistema para requisições.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07616" y="6233666"/>
            <a:ext cx="3994100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Delega requisições para objetos apropriados.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07616" y="7313860"/>
            <a:ext cx="3994100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Não encapsula o subsistema totalmente.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028284" y="4122092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Subsistema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028284" y="4659660"/>
            <a:ext cx="3994100" cy="1586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Implementa funcionalidades complexas.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028284" y="6233666"/>
            <a:ext cx="3994100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Realiza o trabalho real solicitado.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028284" y="7313860"/>
            <a:ext cx="3994100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Não tem conhecimento da Facade.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56078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2954685"/>
          </a:xfrm>
          <a:custGeom>
            <a:avLst/>
            <a:gdLst/>
            <a:ahLst/>
            <a:cxnLst/>
            <a:rect r="r" b="b" t="t" l="l"/>
            <a:pathLst>
              <a:path h="2954685" w="18288000">
                <a:moveTo>
                  <a:pt x="0" y="0"/>
                </a:moveTo>
                <a:lnTo>
                  <a:pt x="18288000" y="0"/>
                </a:lnTo>
                <a:lnTo>
                  <a:pt x="18288000" y="2954685"/>
                </a:lnTo>
                <a:lnTo>
                  <a:pt x="0" y="29546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2" t="0" r="-32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022875" y="3521522"/>
            <a:ext cx="8242250" cy="66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24"/>
              </a:lnSpc>
            </a:pPr>
            <a:r>
              <a:rPr lang="en-US" sz="412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Cenário Exemplo: Home Theater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13048" y="4790034"/>
            <a:ext cx="8256537" cy="264914"/>
            <a:chOff x="0" y="0"/>
            <a:chExt cx="11008717" cy="35321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9050" y="19050"/>
              <a:ext cx="10970640" cy="315214"/>
            </a:xfrm>
            <a:custGeom>
              <a:avLst/>
              <a:gdLst/>
              <a:ahLst/>
              <a:cxnLst/>
              <a:rect r="r" b="b" t="t" l="l"/>
              <a:pathLst>
                <a:path h="315214" w="10970640">
                  <a:moveTo>
                    <a:pt x="0" y="157607"/>
                  </a:moveTo>
                  <a:cubicBezTo>
                    <a:pt x="0" y="70485"/>
                    <a:pt x="78740" y="0"/>
                    <a:pt x="176022" y="0"/>
                  </a:cubicBezTo>
                  <a:lnTo>
                    <a:pt x="10794619" y="0"/>
                  </a:lnTo>
                  <a:cubicBezTo>
                    <a:pt x="10891774" y="0"/>
                    <a:pt x="10970640" y="70485"/>
                    <a:pt x="10970640" y="157607"/>
                  </a:cubicBezTo>
                  <a:cubicBezTo>
                    <a:pt x="10970640" y="244729"/>
                    <a:pt x="10891900" y="315214"/>
                    <a:pt x="10794619" y="315214"/>
                  </a:cubicBezTo>
                  <a:lnTo>
                    <a:pt x="176022" y="315214"/>
                  </a:lnTo>
                  <a:cubicBezTo>
                    <a:pt x="78740" y="315087"/>
                    <a:pt x="0" y="244602"/>
                    <a:pt x="0" y="157607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008740" cy="353314"/>
            </a:xfrm>
            <a:custGeom>
              <a:avLst/>
              <a:gdLst/>
              <a:ahLst/>
              <a:cxnLst/>
              <a:rect r="r" b="b" t="t" l="l"/>
              <a:pathLst>
                <a:path h="353314" w="11008740">
                  <a:moveTo>
                    <a:pt x="0" y="176657"/>
                  </a:moveTo>
                  <a:cubicBezTo>
                    <a:pt x="0" y="77089"/>
                    <a:pt x="89408" y="0"/>
                    <a:pt x="195072" y="0"/>
                  </a:cubicBezTo>
                  <a:lnTo>
                    <a:pt x="10813669" y="0"/>
                  </a:lnTo>
                  <a:lnTo>
                    <a:pt x="10813669" y="19050"/>
                  </a:lnTo>
                  <a:lnTo>
                    <a:pt x="10813669" y="0"/>
                  </a:lnTo>
                  <a:cubicBezTo>
                    <a:pt x="10919333" y="0"/>
                    <a:pt x="11008740" y="77089"/>
                    <a:pt x="11008740" y="176657"/>
                  </a:cubicBezTo>
                  <a:lnTo>
                    <a:pt x="10989690" y="176657"/>
                  </a:lnTo>
                  <a:lnTo>
                    <a:pt x="11008740" y="176657"/>
                  </a:lnTo>
                  <a:lnTo>
                    <a:pt x="10989690" y="176657"/>
                  </a:lnTo>
                  <a:lnTo>
                    <a:pt x="11008740" y="176657"/>
                  </a:lnTo>
                  <a:cubicBezTo>
                    <a:pt x="11008740" y="276098"/>
                    <a:pt x="10919333" y="353314"/>
                    <a:pt x="10813669" y="353314"/>
                  </a:cubicBezTo>
                  <a:lnTo>
                    <a:pt x="10813669" y="334264"/>
                  </a:lnTo>
                  <a:lnTo>
                    <a:pt x="10813669" y="353314"/>
                  </a:lnTo>
                  <a:lnTo>
                    <a:pt x="195072" y="353314"/>
                  </a:lnTo>
                  <a:lnTo>
                    <a:pt x="195072" y="334264"/>
                  </a:lnTo>
                  <a:lnTo>
                    <a:pt x="195072" y="353314"/>
                  </a:lnTo>
                  <a:cubicBezTo>
                    <a:pt x="89408" y="353187"/>
                    <a:pt x="0" y="276098"/>
                    <a:pt x="0" y="176657"/>
                  </a:cubicBezTo>
                  <a:lnTo>
                    <a:pt x="19050" y="176657"/>
                  </a:lnTo>
                  <a:lnTo>
                    <a:pt x="0" y="176657"/>
                  </a:lnTo>
                  <a:moveTo>
                    <a:pt x="38100" y="176657"/>
                  </a:moveTo>
                  <a:lnTo>
                    <a:pt x="19050" y="176657"/>
                  </a:lnTo>
                  <a:lnTo>
                    <a:pt x="38100" y="176657"/>
                  </a:lnTo>
                  <a:cubicBezTo>
                    <a:pt x="38100" y="251206"/>
                    <a:pt x="106299" y="315214"/>
                    <a:pt x="195072" y="315214"/>
                  </a:cubicBezTo>
                  <a:lnTo>
                    <a:pt x="10813669" y="315214"/>
                  </a:lnTo>
                  <a:cubicBezTo>
                    <a:pt x="10902442" y="315214"/>
                    <a:pt x="10970640" y="251333"/>
                    <a:pt x="10970640" y="176657"/>
                  </a:cubicBezTo>
                  <a:cubicBezTo>
                    <a:pt x="10970640" y="101981"/>
                    <a:pt x="10902442" y="38100"/>
                    <a:pt x="10813669" y="38100"/>
                  </a:cubicBezTo>
                  <a:lnTo>
                    <a:pt x="195072" y="38100"/>
                  </a:lnTo>
                  <a:lnTo>
                    <a:pt x="195072" y="19050"/>
                  </a:lnTo>
                  <a:lnTo>
                    <a:pt x="195072" y="38100"/>
                  </a:lnTo>
                  <a:cubicBezTo>
                    <a:pt x="106299" y="38100"/>
                    <a:pt x="38100" y="101981"/>
                    <a:pt x="38100" y="176657"/>
                  </a:cubicBezTo>
                  <a:close/>
                </a:path>
              </a:pathLst>
            </a:custGeom>
            <a:solidFill>
              <a:srgbClr val="16FFBB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63675" y="5257950"/>
            <a:ext cx="2626370" cy="3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Ligar Pipoqueira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3675" y="5670799"/>
            <a:ext cx="7755285" cy="454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Preparar a pipoca para a sessão.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218265" y="4790034"/>
            <a:ext cx="8256686" cy="264914"/>
            <a:chOff x="0" y="0"/>
            <a:chExt cx="11008915" cy="3532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9050" y="19050"/>
              <a:ext cx="10970895" cy="315214"/>
            </a:xfrm>
            <a:custGeom>
              <a:avLst/>
              <a:gdLst/>
              <a:ahLst/>
              <a:cxnLst/>
              <a:rect r="r" b="b" t="t" l="l"/>
              <a:pathLst>
                <a:path h="315214" w="10970895">
                  <a:moveTo>
                    <a:pt x="0" y="157607"/>
                  </a:moveTo>
                  <a:cubicBezTo>
                    <a:pt x="0" y="70485"/>
                    <a:pt x="78740" y="0"/>
                    <a:pt x="176022" y="0"/>
                  </a:cubicBezTo>
                  <a:lnTo>
                    <a:pt x="10794873" y="0"/>
                  </a:lnTo>
                  <a:cubicBezTo>
                    <a:pt x="10892028" y="0"/>
                    <a:pt x="10970895" y="70485"/>
                    <a:pt x="10970895" y="157607"/>
                  </a:cubicBezTo>
                  <a:cubicBezTo>
                    <a:pt x="10970895" y="244729"/>
                    <a:pt x="10892155" y="315214"/>
                    <a:pt x="10794873" y="315214"/>
                  </a:cubicBezTo>
                  <a:lnTo>
                    <a:pt x="176022" y="315214"/>
                  </a:lnTo>
                  <a:cubicBezTo>
                    <a:pt x="78740" y="315087"/>
                    <a:pt x="0" y="244602"/>
                    <a:pt x="0" y="157607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008995" cy="353314"/>
            </a:xfrm>
            <a:custGeom>
              <a:avLst/>
              <a:gdLst/>
              <a:ahLst/>
              <a:cxnLst/>
              <a:rect r="r" b="b" t="t" l="l"/>
              <a:pathLst>
                <a:path h="353314" w="11008995">
                  <a:moveTo>
                    <a:pt x="0" y="176657"/>
                  </a:moveTo>
                  <a:cubicBezTo>
                    <a:pt x="0" y="77089"/>
                    <a:pt x="89408" y="0"/>
                    <a:pt x="195072" y="0"/>
                  </a:cubicBezTo>
                  <a:lnTo>
                    <a:pt x="10813923" y="0"/>
                  </a:lnTo>
                  <a:lnTo>
                    <a:pt x="10813923" y="19050"/>
                  </a:lnTo>
                  <a:lnTo>
                    <a:pt x="10813923" y="0"/>
                  </a:lnTo>
                  <a:cubicBezTo>
                    <a:pt x="10919587" y="0"/>
                    <a:pt x="11008995" y="77089"/>
                    <a:pt x="11008995" y="176657"/>
                  </a:cubicBezTo>
                  <a:lnTo>
                    <a:pt x="10989945" y="176657"/>
                  </a:lnTo>
                  <a:lnTo>
                    <a:pt x="11008995" y="176657"/>
                  </a:lnTo>
                  <a:lnTo>
                    <a:pt x="10989945" y="176657"/>
                  </a:lnTo>
                  <a:lnTo>
                    <a:pt x="11008995" y="176657"/>
                  </a:lnTo>
                  <a:cubicBezTo>
                    <a:pt x="11008995" y="276098"/>
                    <a:pt x="10919587" y="353314"/>
                    <a:pt x="10813923" y="353314"/>
                  </a:cubicBezTo>
                  <a:lnTo>
                    <a:pt x="10813923" y="334264"/>
                  </a:lnTo>
                  <a:lnTo>
                    <a:pt x="10813923" y="353314"/>
                  </a:lnTo>
                  <a:lnTo>
                    <a:pt x="195072" y="353314"/>
                  </a:lnTo>
                  <a:lnTo>
                    <a:pt x="195072" y="334264"/>
                  </a:lnTo>
                  <a:lnTo>
                    <a:pt x="195072" y="353314"/>
                  </a:lnTo>
                  <a:cubicBezTo>
                    <a:pt x="89408" y="353187"/>
                    <a:pt x="0" y="276098"/>
                    <a:pt x="0" y="176657"/>
                  </a:cubicBezTo>
                  <a:lnTo>
                    <a:pt x="19050" y="176657"/>
                  </a:lnTo>
                  <a:lnTo>
                    <a:pt x="0" y="176657"/>
                  </a:lnTo>
                  <a:moveTo>
                    <a:pt x="38100" y="176657"/>
                  </a:moveTo>
                  <a:lnTo>
                    <a:pt x="19050" y="176657"/>
                  </a:lnTo>
                  <a:lnTo>
                    <a:pt x="38100" y="176657"/>
                  </a:lnTo>
                  <a:cubicBezTo>
                    <a:pt x="38100" y="251206"/>
                    <a:pt x="106299" y="315214"/>
                    <a:pt x="195072" y="315214"/>
                  </a:cubicBezTo>
                  <a:lnTo>
                    <a:pt x="10813923" y="315214"/>
                  </a:lnTo>
                  <a:cubicBezTo>
                    <a:pt x="10902696" y="315214"/>
                    <a:pt x="10970895" y="251333"/>
                    <a:pt x="10970895" y="176657"/>
                  </a:cubicBezTo>
                  <a:cubicBezTo>
                    <a:pt x="10970895" y="101981"/>
                    <a:pt x="10902569" y="38100"/>
                    <a:pt x="10813923" y="38100"/>
                  </a:cubicBezTo>
                  <a:lnTo>
                    <a:pt x="195072" y="38100"/>
                  </a:lnTo>
                  <a:lnTo>
                    <a:pt x="195072" y="19050"/>
                  </a:lnTo>
                  <a:lnTo>
                    <a:pt x="195072" y="38100"/>
                  </a:lnTo>
                  <a:cubicBezTo>
                    <a:pt x="106299" y="38100"/>
                    <a:pt x="38100" y="101981"/>
                    <a:pt x="38100" y="176657"/>
                  </a:cubicBezTo>
                  <a:close/>
                </a:path>
              </a:pathLst>
            </a:custGeom>
            <a:solidFill>
              <a:srgbClr val="37A7E7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468891" y="5257949"/>
            <a:ext cx="2626370" cy="3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Diminuir Luzes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68891" y="5670798"/>
            <a:ext cx="7755434" cy="454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Ajustar o ambiente para o filme.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13048" y="6878838"/>
            <a:ext cx="8256537" cy="264914"/>
            <a:chOff x="0" y="0"/>
            <a:chExt cx="11008717" cy="35321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9050" y="19050"/>
              <a:ext cx="10970640" cy="315214"/>
            </a:xfrm>
            <a:custGeom>
              <a:avLst/>
              <a:gdLst/>
              <a:ahLst/>
              <a:cxnLst/>
              <a:rect r="r" b="b" t="t" l="l"/>
              <a:pathLst>
                <a:path h="315214" w="10970640">
                  <a:moveTo>
                    <a:pt x="0" y="157607"/>
                  </a:moveTo>
                  <a:cubicBezTo>
                    <a:pt x="0" y="70485"/>
                    <a:pt x="78740" y="0"/>
                    <a:pt x="176022" y="0"/>
                  </a:cubicBezTo>
                  <a:lnTo>
                    <a:pt x="10794619" y="0"/>
                  </a:lnTo>
                  <a:cubicBezTo>
                    <a:pt x="10891774" y="0"/>
                    <a:pt x="10970640" y="70485"/>
                    <a:pt x="10970640" y="157607"/>
                  </a:cubicBezTo>
                  <a:cubicBezTo>
                    <a:pt x="10970640" y="244729"/>
                    <a:pt x="10891900" y="315214"/>
                    <a:pt x="10794619" y="315214"/>
                  </a:cubicBezTo>
                  <a:lnTo>
                    <a:pt x="176022" y="315214"/>
                  </a:lnTo>
                  <a:cubicBezTo>
                    <a:pt x="78740" y="315087"/>
                    <a:pt x="0" y="244602"/>
                    <a:pt x="0" y="157607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008740" cy="353314"/>
            </a:xfrm>
            <a:custGeom>
              <a:avLst/>
              <a:gdLst/>
              <a:ahLst/>
              <a:cxnLst/>
              <a:rect r="r" b="b" t="t" l="l"/>
              <a:pathLst>
                <a:path h="353314" w="11008740">
                  <a:moveTo>
                    <a:pt x="0" y="176657"/>
                  </a:moveTo>
                  <a:cubicBezTo>
                    <a:pt x="0" y="77089"/>
                    <a:pt x="89408" y="0"/>
                    <a:pt x="195072" y="0"/>
                  </a:cubicBezTo>
                  <a:lnTo>
                    <a:pt x="10813669" y="0"/>
                  </a:lnTo>
                  <a:lnTo>
                    <a:pt x="10813669" y="19050"/>
                  </a:lnTo>
                  <a:lnTo>
                    <a:pt x="10813669" y="0"/>
                  </a:lnTo>
                  <a:cubicBezTo>
                    <a:pt x="10919333" y="0"/>
                    <a:pt x="11008740" y="77089"/>
                    <a:pt x="11008740" y="176657"/>
                  </a:cubicBezTo>
                  <a:lnTo>
                    <a:pt x="10989690" y="176657"/>
                  </a:lnTo>
                  <a:lnTo>
                    <a:pt x="11008740" y="176657"/>
                  </a:lnTo>
                  <a:lnTo>
                    <a:pt x="10989690" y="176657"/>
                  </a:lnTo>
                  <a:lnTo>
                    <a:pt x="11008740" y="176657"/>
                  </a:lnTo>
                  <a:cubicBezTo>
                    <a:pt x="11008740" y="276098"/>
                    <a:pt x="10919333" y="353314"/>
                    <a:pt x="10813669" y="353314"/>
                  </a:cubicBezTo>
                  <a:lnTo>
                    <a:pt x="10813669" y="334264"/>
                  </a:lnTo>
                  <a:lnTo>
                    <a:pt x="10813669" y="353314"/>
                  </a:lnTo>
                  <a:lnTo>
                    <a:pt x="195072" y="353314"/>
                  </a:lnTo>
                  <a:lnTo>
                    <a:pt x="195072" y="334264"/>
                  </a:lnTo>
                  <a:lnTo>
                    <a:pt x="195072" y="353314"/>
                  </a:lnTo>
                  <a:cubicBezTo>
                    <a:pt x="89408" y="353187"/>
                    <a:pt x="0" y="276098"/>
                    <a:pt x="0" y="176657"/>
                  </a:cubicBezTo>
                  <a:lnTo>
                    <a:pt x="19050" y="176657"/>
                  </a:lnTo>
                  <a:lnTo>
                    <a:pt x="0" y="176657"/>
                  </a:lnTo>
                  <a:moveTo>
                    <a:pt x="38100" y="176657"/>
                  </a:moveTo>
                  <a:lnTo>
                    <a:pt x="19050" y="176657"/>
                  </a:lnTo>
                  <a:lnTo>
                    <a:pt x="38100" y="176657"/>
                  </a:lnTo>
                  <a:cubicBezTo>
                    <a:pt x="38100" y="251206"/>
                    <a:pt x="106299" y="315214"/>
                    <a:pt x="195072" y="315214"/>
                  </a:cubicBezTo>
                  <a:lnTo>
                    <a:pt x="10813669" y="315214"/>
                  </a:lnTo>
                  <a:cubicBezTo>
                    <a:pt x="10902442" y="315214"/>
                    <a:pt x="10970640" y="251333"/>
                    <a:pt x="10970640" y="176657"/>
                  </a:cubicBezTo>
                  <a:cubicBezTo>
                    <a:pt x="10970640" y="101981"/>
                    <a:pt x="10902442" y="38100"/>
                    <a:pt x="10813669" y="38100"/>
                  </a:cubicBezTo>
                  <a:lnTo>
                    <a:pt x="195072" y="38100"/>
                  </a:lnTo>
                  <a:lnTo>
                    <a:pt x="195072" y="19050"/>
                  </a:lnTo>
                  <a:lnTo>
                    <a:pt x="195072" y="38100"/>
                  </a:lnTo>
                  <a:cubicBezTo>
                    <a:pt x="106299" y="38100"/>
                    <a:pt x="38100" y="101981"/>
                    <a:pt x="38100" y="176657"/>
                  </a:cubicBezTo>
                  <a:close/>
                </a:path>
              </a:pathLst>
            </a:custGeom>
            <a:solidFill>
              <a:srgbClr val="37A7E7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063675" y="7346752"/>
            <a:ext cx="2626370" cy="3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Ligar TV e Blu-ray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63675" y="7759602"/>
            <a:ext cx="7755285" cy="350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Configurar entrada de vídeo correta e o filme.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218265" y="6878836"/>
            <a:ext cx="8256686" cy="264914"/>
            <a:chOff x="0" y="0"/>
            <a:chExt cx="11008915" cy="35321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19050" y="19050"/>
              <a:ext cx="10970895" cy="315214"/>
            </a:xfrm>
            <a:custGeom>
              <a:avLst/>
              <a:gdLst/>
              <a:ahLst/>
              <a:cxnLst/>
              <a:rect r="r" b="b" t="t" l="l"/>
              <a:pathLst>
                <a:path h="315214" w="10970895">
                  <a:moveTo>
                    <a:pt x="0" y="157607"/>
                  </a:moveTo>
                  <a:cubicBezTo>
                    <a:pt x="0" y="70485"/>
                    <a:pt x="78740" y="0"/>
                    <a:pt x="176022" y="0"/>
                  </a:cubicBezTo>
                  <a:lnTo>
                    <a:pt x="10794873" y="0"/>
                  </a:lnTo>
                  <a:cubicBezTo>
                    <a:pt x="10892028" y="0"/>
                    <a:pt x="10970895" y="70485"/>
                    <a:pt x="10970895" y="157607"/>
                  </a:cubicBezTo>
                  <a:cubicBezTo>
                    <a:pt x="10970895" y="244729"/>
                    <a:pt x="10892155" y="315214"/>
                    <a:pt x="10794873" y="315214"/>
                  </a:cubicBezTo>
                  <a:lnTo>
                    <a:pt x="176022" y="315214"/>
                  </a:lnTo>
                  <a:cubicBezTo>
                    <a:pt x="78740" y="315087"/>
                    <a:pt x="0" y="244602"/>
                    <a:pt x="0" y="157607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008995" cy="353314"/>
            </a:xfrm>
            <a:custGeom>
              <a:avLst/>
              <a:gdLst/>
              <a:ahLst/>
              <a:cxnLst/>
              <a:rect r="r" b="b" t="t" l="l"/>
              <a:pathLst>
                <a:path h="353314" w="11008995">
                  <a:moveTo>
                    <a:pt x="0" y="176657"/>
                  </a:moveTo>
                  <a:cubicBezTo>
                    <a:pt x="0" y="77089"/>
                    <a:pt x="89408" y="0"/>
                    <a:pt x="195072" y="0"/>
                  </a:cubicBezTo>
                  <a:lnTo>
                    <a:pt x="10813923" y="0"/>
                  </a:lnTo>
                  <a:lnTo>
                    <a:pt x="10813923" y="19050"/>
                  </a:lnTo>
                  <a:lnTo>
                    <a:pt x="10813923" y="0"/>
                  </a:lnTo>
                  <a:cubicBezTo>
                    <a:pt x="10919587" y="0"/>
                    <a:pt x="11008995" y="77089"/>
                    <a:pt x="11008995" y="176657"/>
                  </a:cubicBezTo>
                  <a:lnTo>
                    <a:pt x="10989945" y="176657"/>
                  </a:lnTo>
                  <a:lnTo>
                    <a:pt x="11008995" y="176657"/>
                  </a:lnTo>
                  <a:lnTo>
                    <a:pt x="10989945" y="176657"/>
                  </a:lnTo>
                  <a:lnTo>
                    <a:pt x="11008995" y="176657"/>
                  </a:lnTo>
                  <a:cubicBezTo>
                    <a:pt x="11008995" y="276098"/>
                    <a:pt x="10919587" y="353314"/>
                    <a:pt x="10813923" y="353314"/>
                  </a:cubicBezTo>
                  <a:lnTo>
                    <a:pt x="10813923" y="334264"/>
                  </a:lnTo>
                  <a:lnTo>
                    <a:pt x="10813923" y="353314"/>
                  </a:lnTo>
                  <a:lnTo>
                    <a:pt x="195072" y="353314"/>
                  </a:lnTo>
                  <a:lnTo>
                    <a:pt x="195072" y="334264"/>
                  </a:lnTo>
                  <a:lnTo>
                    <a:pt x="195072" y="353314"/>
                  </a:lnTo>
                  <a:cubicBezTo>
                    <a:pt x="89408" y="353187"/>
                    <a:pt x="0" y="276098"/>
                    <a:pt x="0" y="176657"/>
                  </a:cubicBezTo>
                  <a:lnTo>
                    <a:pt x="19050" y="176657"/>
                  </a:lnTo>
                  <a:lnTo>
                    <a:pt x="0" y="176657"/>
                  </a:lnTo>
                  <a:moveTo>
                    <a:pt x="38100" y="176657"/>
                  </a:moveTo>
                  <a:lnTo>
                    <a:pt x="19050" y="176657"/>
                  </a:lnTo>
                  <a:lnTo>
                    <a:pt x="38100" y="176657"/>
                  </a:lnTo>
                  <a:cubicBezTo>
                    <a:pt x="38100" y="251206"/>
                    <a:pt x="106299" y="315214"/>
                    <a:pt x="195072" y="315214"/>
                  </a:cubicBezTo>
                  <a:lnTo>
                    <a:pt x="10813923" y="315214"/>
                  </a:lnTo>
                  <a:cubicBezTo>
                    <a:pt x="10902696" y="315214"/>
                    <a:pt x="10970895" y="251333"/>
                    <a:pt x="10970895" y="176657"/>
                  </a:cubicBezTo>
                  <a:cubicBezTo>
                    <a:pt x="10970895" y="101981"/>
                    <a:pt x="10902569" y="38100"/>
                    <a:pt x="10813923" y="38100"/>
                  </a:cubicBezTo>
                  <a:lnTo>
                    <a:pt x="195072" y="38100"/>
                  </a:lnTo>
                  <a:lnTo>
                    <a:pt x="195072" y="19050"/>
                  </a:lnTo>
                  <a:lnTo>
                    <a:pt x="195072" y="38100"/>
                  </a:lnTo>
                  <a:cubicBezTo>
                    <a:pt x="106299" y="38100"/>
                    <a:pt x="38100" y="101981"/>
                    <a:pt x="38100" y="176657"/>
                  </a:cubicBezTo>
                  <a:close/>
                </a:path>
              </a:pathLst>
            </a:custGeom>
            <a:solidFill>
              <a:srgbClr val="091231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9468891" y="7346751"/>
            <a:ext cx="2626370" cy="3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Ligar Som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68891" y="7759601"/>
            <a:ext cx="7755434" cy="454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Ajustar volume e modo "Ambiente".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27335" y="8994279"/>
            <a:ext cx="16633329" cy="350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sz="1812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Um sistema de Home Theater tem vários equipamentos. Preparar uma sessão exige muitos passos em ordem. Interagir com cada dispositivo é demorado.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56078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47750" y="537344"/>
            <a:ext cx="9014222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Aplicação do Padrão Facade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2518544"/>
            <a:ext cx="4518720" cy="3748980"/>
            <a:chOff x="0" y="0"/>
            <a:chExt cx="6024960" cy="499864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5400" y="25400"/>
              <a:ext cx="5974207" cy="4947793"/>
            </a:xfrm>
            <a:custGeom>
              <a:avLst/>
              <a:gdLst/>
              <a:ahLst/>
              <a:cxnLst/>
              <a:rect r="r" b="b" t="t" l="l"/>
              <a:pathLst>
                <a:path h="4947793" w="5974207">
                  <a:moveTo>
                    <a:pt x="0" y="617220"/>
                  </a:moveTo>
                  <a:cubicBezTo>
                    <a:pt x="0" y="276352"/>
                    <a:pt x="276860" y="0"/>
                    <a:pt x="618363" y="0"/>
                  </a:cubicBezTo>
                  <a:lnTo>
                    <a:pt x="5355844" y="0"/>
                  </a:lnTo>
                  <a:cubicBezTo>
                    <a:pt x="5697347" y="0"/>
                    <a:pt x="5974207" y="276352"/>
                    <a:pt x="5974207" y="617220"/>
                  </a:cubicBezTo>
                  <a:lnTo>
                    <a:pt x="5974207" y="4330573"/>
                  </a:lnTo>
                  <a:cubicBezTo>
                    <a:pt x="5974207" y="4671441"/>
                    <a:pt x="5697347" y="4947793"/>
                    <a:pt x="5355844" y="4947793"/>
                  </a:cubicBezTo>
                  <a:lnTo>
                    <a:pt x="618363" y="4947793"/>
                  </a:lnTo>
                  <a:cubicBezTo>
                    <a:pt x="276860" y="4947793"/>
                    <a:pt x="0" y="4671441"/>
                    <a:pt x="0" y="4330573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025007" cy="4998593"/>
            </a:xfrm>
            <a:custGeom>
              <a:avLst/>
              <a:gdLst/>
              <a:ahLst/>
              <a:cxnLst/>
              <a:rect r="r" b="b" t="t" l="l"/>
              <a:pathLst>
                <a:path h="4998593" w="6025007">
                  <a:moveTo>
                    <a:pt x="0" y="642620"/>
                  </a:moveTo>
                  <a:cubicBezTo>
                    <a:pt x="0" y="287655"/>
                    <a:pt x="288290" y="0"/>
                    <a:pt x="643763" y="0"/>
                  </a:cubicBezTo>
                  <a:lnTo>
                    <a:pt x="5381244" y="0"/>
                  </a:lnTo>
                  <a:lnTo>
                    <a:pt x="5381244" y="25400"/>
                  </a:lnTo>
                  <a:lnTo>
                    <a:pt x="5381244" y="0"/>
                  </a:lnTo>
                  <a:cubicBezTo>
                    <a:pt x="5736717" y="0"/>
                    <a:pt x="6025007" y="287655"/>
                    <a:pt x="6025007" y="642620"/>
                  </a:cubicBezTo>
                  <a:lnTo>
                    <a:pt x="5999607" y="642620"/>
                  </a:lnTo>
                  <a:lnTo>
                    <a:pt x="6025007" y="642620"/>
                  </a:lnTo>
                  <a:lnTo>
                    <a:pt x="6025007" y="4355973"/>
                  </a:lnTo>
                  <a:lnTo>
                    <a:pt x="5999607" y="4355973"/>
                  </a:lnTo>
                  <a:lnTo>
                    <a:pt x="6025007" y="4355973"/>
                  </a:lnTo>
                  <a:cubicBezTo>
                    <a:pt x="6025007" y="4710938"/>
                    <a:pt x="5736717" y="4998593"/>
                    <a:pt x="5381244" y="4998593"/>
                  </a:cubicBezTo>
                  <a:lnTo>
                    <a:pt x="5381244" y="4973193"/>
                  </a:lnTo>
                  <a:lnTo>
                    <a:pt x="5381244" y="4998593"/>
                  </a:lnTo>
                  <a:lnTo>
                    <a:pt x="643763" y="4998593"/>
                  </a:lnTo>
                  <a:lnTo>
                    <a:pt x="643763" y="4973193"/>
                  </a:lnTo>
                  <a:lnTo>
                    <a:pt x="643763" y="4998593"/>
                  </a:lnTo>
                  <a:cubicBezTo>
                    <a:pt x="288290" y="4998593"/>
                    <a:pt x="0" y="4710938"/>
                    <a:pt x="0" y="4355973"/>
                  </a:cubicBezTo>
                  <a:lnTo>
                    <a:pt x="0" y="642620"/>
                  </a:lnTo>
                  <a:lnTo>
                    <a:pt x="25400" y="642620"/>
                  </a:lnTo>
                  <a:lnTo>
                    <a:pt x="0" y="642620"/>
                  </a:lnTo>
                  <a:moveTo>
                    <a:pt x="50800" y="642620"/>
                  </a:moveTo>
                  <a:lnTo>
                    <a:pt x="50800" y="4355973"/>
                  </a:lnTo>
                  <a:lnTo>
                    <a:pt x="25400" y="4355973"/>
                  </a:lnTo>
                  <a:lnTo>
                    <a:pt x="50800" y="4355973"/>
                  </a:lnTo>
                  <a:cubicBezTo>
                    <a:pt x="50800" y="4682744"/>
                    <a:pt x="316230" y="4947793"/>
                    <a:pt x="643763" y="4947793"/>
                  </a:cubicBezTo>
                  <a:lnTo>
                    <a:pt x="5381244" y="4947793"/>
                  </a:lnTo>
                  <a:cubicBezTo>
                    <a:pt x="5708777" y="4947793"/>
                    <a:pt x="5974207" y="4682744"/>
                    <a:pt x="5974207" y="4355973"/>
                  </a:cubicBezTo>
                  <a:lnTo>
                    <a:pt x="5974207" y="642620"/>
                  </a:lnTo>
                  <a:cubicBezTo>
                    <a:pt x="5974207" y="315849"/>
                    <a:pt x="5708777" y="50800"/>
                    <a:pt x="5381244" y="50800"/>
                  </a:cubicBezTo>
                  <a:lnTo>
                    <a:pt x="643763" y="50800"/>
                  </a:lnTo>
                  <a:lnTo>
                    <a:pt x="643763" y="25400"/>
                  </a:lnTo>
                  <a:lnTo>
                    <a:pt x="643763" y="50800"/>
                  </a:lnTo>
                  <a:cubicBezTo>
                    <a:pt x="316230" y="50800"/>
                    <a:pt x="50800" y="315849"/>
                    <a:pt x="50800" y="642620"/>
                  </a:cubicBezTo>
                  <a:close/>
                </a:path>
              </a:pathLst>
            </a:custGeom>
            <a:solidFill>
              <a:srgbClr val="16FFBB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394370" y="2855639"/>
            <a:ext cx="3787379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Classe HomeTheaterFacade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94370" y="3821831"/>
            <a:ext cx="3787379" cy="2080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Centraliza operações complexas do Home Theater. Oferece métodos simplificados.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5817840" y="2518544"/>
            <a:ext cx="4518869" cy="3748980"/>
            <a:chOff x="0" y="0"/>
            <a:chExt cx="6025158" cy="499864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25400"/>
              <a:ext cx="5974461" cy="4947793"/>
            </a:xfrm>
            <a:custGeom>
              <a:avLst/>
              <a:gdLst/>
              <a:ahLst/>
              <a:cxnLst/>
              <a:rect r="r" b="b" t="t" l="l"/>
              <a:pathLst>
                <a:path h="4947793" w="5974461">
                  <a:moveTo>
                    <a:pt x="0" y="617220"/>
                  </a:moveTo>
                  <a:cubicBezTo>
                    <a:pt x="0" y="276352"/>
                    <a:pt x="276860" y="0"/>
                    <a:pt x="618363" y="0"/>
                  </a:cubicBezTo>
                  <a:lnTo>
                    <a:pt x="5356098" y="0"/>
                  </a:lnTo>
                  <a:cubicBezTo>
                    <a:pt x="5697601" y="0"/>
                    <a:pt x="5974461" y="276352"/>
                    <a:pt x="5974461" y="617220"/>
                  </a:cubicBezTo>
                  <a:lnTo>
                    <a:pt x="5974461" y="4330573"/>
                  </a:lnTo>
                  <a:cubicBezTo>
                    <a:pt x="5974461" y="4671441"/>
                    <a:pt x="5697601" y="4947793"/>
                    <a:pt x="5356098" y="4947793"/>
                  </a:cubicBezTo>
                  <a:lnTo>
                    <a:pt x="618363" y="4947793"/>
                  </a:lnTo>
                  <a:cubicBezTo>
                    <a:pt x="276860" y="4947793"/>
                    <a:pt x="0" y="4671441"/>
                    <a:pt x="0" y="4330573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025261" cy="4998593"/>
            </a:xfrm>
            <a:custGeom>
              <a:avLst/>
              <a:gdLst/>
              <a:ahLst/>
              <a:cxnLst/>
              <a:rect r="r" b="b" t="t" l="l"/>
              <a:pathLst>
                <a:path h="4998593" w="6025261">
                  <a:moveTo>
                    <a:pt x="0" y="642620"/>
                  </a:moveTo>
                  <a:cubicBezTo>
                    <a:pt x="0" y="287655"/>
                    <a:pt x="288290" y="0"/>
                    <a:pt x="643763" y="0"/>
                  </a:cubicBezTo>
                  <a:lnTo>
                    <a:pt x="5381498" y="0"/>
                  </a:lnTo>
                  <a:lnTo>
                    <a:pt x="5381498" y="25400"/>
                  </a:lnTo>
                  <a:lnTo>
                    <a:pt x="5381498" y="0"/>
                  </a:lnTo>
                  <a:cubicBezTo>
                    <a:pt x="5736971" y="0"/>
                    <a:pt x="6025261" y="287655"/>
                    <a:pt x="6025261" y="642620"/>
                  </a:cubicBezTo>
                  <a:lnTo>
                    <a:pt x="5999861" y="642620"/>
                  </a:lnTo>
                  <a:lnTo>
                    <a:pt x="6025261" y="642620"/>
                  </a:lnTo>
                  <a:lnTo>
                    <a:pt x="6025261" y="4355973"/>
                  </a:lnTo>
                  <a:lnTo>
                    <a:pt x="5999861" y="4355973"/>
                  </a:lnTo>
                  <a:lnTo>
                    <a:pt x="6025261" y="4355973"/>
                  </a:lnTo>
                  <a:cubicBezTo>
                    <a:pt x="6025261" y="4710938"/>
                    <a:pt x="5736971" y="4998593"/>
                    <a:pt x="5381498" y="4998593"/>
                  </a:cubicBezTo>
                  <a:lnTo>
                    <a:pt x="5381498" y="4973193"/>
                  </a:lnTo>
                  <a:lnTo>
                    <a:pt x="5381498" y="4998593"/>
                  </a:lnTo>
                  <a:lnTo>
                    <a:pt x="643763" y="4998593"/>
                  </a:lnTo>
                  <a:lnTo>
                    <a:pt x="643763" y="4973193"/>
                  </a:lnTo>
                  <a:lnTo>
                    <a:pt x="643763" y="4998593"/>
                  </a:lnTo>
                  <a:cubicBezTo>
                    <a:pt x="288290" y="4998593"/>
                    <a:pt x="0" y="4710938"/>
                    <a:pt x="0" y="4355973"/>
                  </a:cubicBezTo>
                  <a:lnTo>
                    <a:pt x="0" y="642620"/>
                  </a:lnTo>
                  <a:lnTo>
                    <a:pt x="25400" y="642620"/>
                  </a:lnTo>
                  <a:lnTo>
                    <a:pt x="0" y="642620"/>
                  </a:lnTo>
                  <a:moveTo>
                    <a:pt x="50800" y="642620"/>
                  </a:moveTo>
                  <a:lnTo>
                    <a:pt x="50800" y="4355973"/>
                  </a:lnTo>
                  <a:lnTo>
                    <a:pt x="25400" y="4355973"/>
                  </a:lnTo>
                  <a:lnTo>
                    <a:pt x="50800" y="4355973"/>
                  </a:lnTo>
                  <a:cubicBezTo>
                    <a:pt x="50800" y="4682744"/>
                    <a:pt x="316230" y="4947793"/>
                    <a:pt x="643763" y="4947793"/>
                  </a:cubicBezTo>
                  <a:lnTo>
                    <a:pt x="5381498" y="4947793"/>
                  </a:lnTo>
                  <a:cubicBezTo>
                    <a:pt x="5709031" y="4947793"/>
                    <a:pt x="5974461" y="4682744"/>
                    <a:pt x="5974461" y="4355973"/>
                  </a:cubicBezTo>
                  <a:lnTo>
                    <a:pt x="5974461" y="642620"/>
                  </a:lnTo>
                  <a:cubicBezTo>
                    <a:pt x="5974461" y="315849"/>
                    <a:pt x="5709031" y="50800"/>
                    <a:pt x="5381498" y="50800"/>
                  </a:cubicBezTo>
                  <a:lnTo>
                    <a:pt x="643763" y="50800"/>
                  </a:lnTo>
                  <a:lnTo>
                    <a:pt x="643763" y="25400"/>
                  </a:lnTo>
                  <a:lnTo>
                    <a:pt x="643763" y="50800"/>
                  </a:lnTo>
                  <a:cubicBezTo>
                    <a:pt x="316230" y="50800"/>
                    <a:pt x="50800" y="315849"/>
                    <a:pt x="50800" y="642620"/>
                  </a:cubicBezTo>
                  <a:close/>
                </a:path>
              </a:pathLst>
            </a:custGeom>
            <a:solidFill>
              <a:srgbClr val="29DDDA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183510" y="2855639"/>
            <a:ext cx="3787528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Método 'assistirFilme()'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183510" y="3821831"/>
            <a:ext cx="3787528" cy="1586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Automatiza ligar tudo, ajustar luzes e som. Inicia a reprodução do Blu-ray.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028700" y="6537945"/>
            <a:ext cx="9308009" cy="1838920"/>
            <a:chOff x="0" y="0"/>
            <a:chExt cx="12410678" cy="245189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25400" y="25400"/>
              <a:ext cx="12359894" cy="2401062"/>
            </a:xfrm>
            <a:custGeom>
              <a:avLst/>
              <a:gdLst/>
              <a:ahLst/>
              <a:cxnLst/>
              <a:rect r="r" b="b" t="t" l="l"/>
              <a:pathLst>
                <a:path h="2401062" w="12359894">
                  <a:moveTo>
                    <a:pt x="0" y="617220"/>
                  </a:moveTo>
                  <a:cubicBezTo>
                    <a:pt x="0" y="276352"/>
                    <a:pt x="281051" y="0"/>
                    <a:pt x="627761" y="0"/>
                  </a:cubicBezTo>
                  <a:lnTo>
                    <a:pt x="11732133" y="0"/>
                  </a:lnTo>
                  <a:cubicBezTo>
                    <a:pt x="12078843" y="0"/>
                    <a:pt x="12359894" y="276352"/>
                    <a:pt x="12359894" y="617220"/>
                  </a:cubicBezTo>
                  <a:lnTo>
                    <a:pt x="12359894" y="1783842"/>
                  </a:lnTo>
                  <a:cubicBezTo>
                    <a:pt x="12359894" y="2124710"/>
                    <a:pt x="12078843" y="2401062"/>
                    <a:pt x="11732133" y="2401062"/>
                  </a:cubicBezTo>
                  <a:lnTo>
                    <a:pt x="627761" y="2401062"/>
                  </a:lnTo>
                  <a:cubicBezTo>
                    <a:pt x="281051" y="2401062"/>
                    <a:pt x="0" y="2124710"/>
                    <a:pt x="0" y="1783842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410694" cy="2451862"/>
            </a:xfrm>
            <a:custGeom>
              <a:avLst/>
              <a:gdLst/>
              <a:ahLst/>
              <a:cxnLst/>
              <a:rect r="r" b="b" t="t" l="l"/>
              <a:pathLst>
                <a:path h="2451862" w="12410694">
                  <a:moveTo>
                    <a:pt x="0" y="642620"/>
                  </a:moveTo>
                  <a:cubicBezTo>
                    <a:pt x="0" y="287274"/>
                    <a:pt x="292862" y="0"/>
                    <a:pt x="653161" y="0"/>
                  </a:cubicBezTo>
                  <a:lnTo>
                    <a:pt x="11757533" y="0"/>
                  </a:lnTo>
                  <a:lnTo>
                    <a:pt x="11757533" y="25400"/>
                  </a:lnTo>
                  <a:lnTo>
                    <a:pt x="11757533" y="0"/>
                  </a:lnTo>
                  <a:cubicBezTo>
                    <a:pt x="12117832" y="0"/>
                    <a:pt x="12410694" y="287274"/>
                    <a:pt x="12410694" y="642620"/>
                  </a:cubicBezTo>
                  <a:lnTo>
                    <a:pt x="12385294" y="642620"/>
                  </a:lnTo>
                  <a:lnTo>
                    <a:pt x="12410694" y="642620"/>
                  </a:lnTo>
                  <a:lnTo>
                    <a:pt x="12410694" y="1809242"/>
                  </a:lnTo>
                  <a:lnTo>
                    <a:pt x="12385294" y="1809242"/>
                  </a:lnTo>
                  <a:lnTo>
                    <a:pt x="12410694" y="1809242"/>
                  </a:lnTo>
                  <a:cubicBezTo>
                    <a:pt x="12410694" y="2164588"/>
                    <a:pt x="12117832" y="2451862"/>
                    <a:pt x="11757533" y="2451862"/>
                  </a:cubicBezTo>
                  <a:lnTo>
                    <a:pt x="11757533" y="2426462"/>
                  </a:lnTo>
                  <a:lnTo>
                    <a:pt x="11757533" y="2451862"/>
                  </a:lnTo>
                  <a:lnTo>
                    <a:pt x="653161" y="2451862"/>
                  </a:lnTo>
                  <a:lnTo>
                    <a:pt x="653161" y="2426462"/>
                  </a:lnTo>
                  <a:lnTo>
                    <a:pt x="653161" y="2451862"/>
                  </a:lnTo>
                  <a:cubicBezTo>
                    <a:pt x="292862" y="2451862"/>
                    <a:pt x="0" y="2164588"/>
                    <a:pt x="0" y="1809242"/>
                  </a:cubicBezTo>
                  <a:lnTo>
                    <a:pt x="0" y="642620"/>
                  </a:lnTo>
                  <a:lnTo>
                    <a:pt x="25400" y="642620"/>
                  </a:lnTo>
                  <a:lnTo>
                    <a:pt x="0" y="642620"/>
                  </a:lnTo>
                  <a:moveTo>
                    <a:pt x="50800" y="642620"/>
                  </a:moveTo>
                  <a:lnTo>
                    <a:pt x="50800" y="1809242"/>
                  </a:lnTo>
                  <a:lnTo>
                    <a:pt x="25400" y="1809242"/>
                  </a:lnTo>
                  <a:lnTo>
                    <a:pt x="50800" y="1809242"/>
                  </a:lnTo>
                  <a:cubicBezTo>
                    <a:pt x="50800" y="2135759"/>
                    <a:pt x="320040" y="2401062"/>
                    <a:pt x="653161" y="2401062"/>
                  </a:cubicBezTo>
                  <a:lnTo>
                    <a:pt x="11757533" y="2401062"/>
                  </a:lnTo>
                  <a:cubicBezTo>
                    <a:pt x="12090526" y="2401062"/>
                    <a:pt x="12359894" y="2135632"/>
                    <a:pt x="12359894" y="1809242"/>
                  </a:cubicBezTo>
                  <a:lnTo>
                    <a:pt x="12359894" y="642620"/>
                  </a:lnTo>
                  <a:cubicBezTo>
                    <a:pt x="12359894" y="316103"/>
                    <a:pt x="12090653" y="50800"/>
                    <a:pt x="11757533" y="50800"/>
                  </a:cubicBezTo>
                  <a:lnTo>
                    <a:pt x="653161" y="50800"/>
                  </a:lnTo>
                  <a:lnTo>
                    <a:pt x="653161" y="25400"/>
                  </a:lnTo>
                  <a:lnTo>
                    <a:pt x="653161" y="50800"/>
                  </a:lnTo>
                  <a:cubicBezTo>
                    <a:pt x="320040" y="50800"/>
                    <a:pt x="50800" y="316230"/>
                    <a:pt x="50800" y="642620"/>
                  </a:cubicBezTo>
                  <a:close/>
                </a:path>
              </a:pathLst>
            </a:custGeom>
            <a:solidFill>
              <a:srgbClr val="37A7E7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394370" y="6875040"/>
            <a:ext cx="3519339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Método 'pararFilme()'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94370" y="7412607"/>
            <a:ext cx="8576667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Executa a sequência inversa para desligar.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47750" y="8600107"/>
            <a:ext cx="9269909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 cliente interage apenas com a HomeTheaterFacade. Interface limpa e simples para operações complexas.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56078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9348959" cy="10263426"/>
            <a:chOff x="0" y="0"/>
            <a:chExt cx="1448398" cy="159007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48398" cy="1590073"/>
            </a:xfrm>
            <a:custGeom>
              <a:avLst/>
              <a:gdLst/>
              <a:ahLst/>
              <a:cxnLst/>
              <a:rect r="r" b="b" t="t" l="l"/>
              <a:pathLst>
                <a:path h="1590073" w="1448398">
                  <a:moveTo>
                    <a:pt x="0" y="0"/>
                  </a:moveTo>
                  <a:lnTo>
                    <a:pt x="1448398" y="0"/>
                  </a:lnTo>
                  <a:lnTo>
                    <a:pt x="1448398" y="1590073"/>
                  </a:lnTo>
                  <a:lnTo>
                    <a:pt x="0" y="1590073"/>
                  </a:lnTo>
                  <a:close/>
                </a:path>
              </a:pathLst>
            </a:custGeom>
            <a:blipFill>
              <a:blip r:embed="rId4"/>
              <a:stretch>
                <a:fillRect l="-42320" t="0" r="-3839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043739" y="2719884"/>
            <a:ext cx="7907482" cy="4847233"/>
            <a:chOff x="0" y="0"/>
            <a:chExt cx="10543309" cy="646297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57150"/>
              <a:ext cx="10543309" cy="2266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749"/>
                </a:lnSpc>
              </a:pPr>
              <a:r>
                <a:rPr lang="en-US" sz="5374" b="true">
                  <a:solidFill>
                    <a:srgbClr val="F0FC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Diagrama de Classes: Home Theater Facade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798365"/>
              <a:ext cx="9706462" cy="18743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E0E4E6"/>
                  </a:solidFill>
                  <a:latin typeface="Barlow"/>
                  <a:ea typeface="Barlow"/>
                  <a:cs typeface="Barlow"/>
                  <a:sym typeface="Barlow"/>
                </a:rPr>
                <a:t>Este diagrama ilustra a aplicação do padrão Facade no cenário do Home Theater. O cliente interage com a Facade, que gerencia os componentes.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236368"/>
              <a:ext cx="9706462" cy="1226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E0E4E6"/>
                  </a:solidFill>
                  <a:latin typeface="Barlow"/>
                  <a:ea typeface="Barlow"/>
                  <a:cs typeface="Barlow"/>
                  <a:sym typeface="Barlow"/>
                </a:rPr>
                <a:t>A HomeTheaterFacade oculta a complexidade. Ela coordena as interações entre os dispositivos.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56078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80046" y="971550"/>
            <a:ext cx="8464154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Conclusão: Padrão Facade</a:t>
            </a:r>
          </a:p>
        </p:txBody>
      </p:sp>
      <p:sp>
        <p:nvSpPr>
          <p:cNvPr name="Freeform 6" id="6" descr="preencoded.png"/>
          <p:cNvSpPr/>
          <p:nvPr/>
        </p:nvSpPr>
        <p:spPr>
          <a:xfrm flipH="false" flipV="false" rot="0">
            <a:off x="1080046" y="3445371"/>
            <a:ext cx="771525" cy="771525"/>
          </a:xfrm>
          <a:custGeom>
            <a:avLst/>
            <a:gdLst/>
            <a:ahLst/>
            <a:cxnLst/>
            <a:rect r="r" b="b" t="t" l="l"/>
            <a:pathLst>
              <a:path h="771525" w="771525">
                <a:moveTo>
                  <a:pt x="0" y="0"/>
                </a:moveTo>
                <a:lnTo>
                  <a:pt x="771525" y="0"/>
                </a:lnTo>
                <a:lnTo>
                  <a:pt x="771525" y="771525"/>
                </a:lnTo>
                <a:lnTo>
                  <a:pt x="0" y="7715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237334" y="3327647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Código Limpo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37334" y="3865215"/>
            <a:ext cx="14970621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 Facade simplifica interações. Ele oculta a complexidade interna.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1028700" y="5507682"/>
            <a:ext cx="771525" cy="771525"/>
          </a:xfrm>
          <a:custGeom>
            <a:avLst/>
            <a:gdLst/>
            <a:ahLst/>
            <a:cxnLst/>
            <a:rect r="r" b="b" t="t" l="l"/>
            <a:pathLst>
              <a:path h="771525" w="771525">
                <a:moveTo>
                  <a:pt x="0" y="0"/>
                </a:moveTo>
                <a:lnTo>
                  <a:pt x="771525" y="0"/>
                </a:lnTo>
                <a:lnTo>
                  <a:pt x="771525" y="771525"/>
                </a:lnTo>
                <a:lnTo>
                  <a:pt x="0" y="7715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237334" y="5389960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Fácil Manutenção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37334" y="5927526"/>
            <a:ext cx="14970621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Altera subsistemas sem afetar clientes. Isolamento melhora a manutenção.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1080046" y="7574607"/>
            <a:ext cx="771525" cy="771525"/>
          </a:xfrm>
          <a:custGeom>
            <a:avLst/>
            <a:gdLst/>
            <a:ahLst/>
            <a:cxnLst/>
            <a:rect r="r" b="b" t="t" l="l"/>
            <a:pathLst>
              <a:path h="771525" w="771525">
                <a:moveTo>
                  <a:pt x="0" y="0"/>
                </a:moveTo>
                <a:lnTo>
                  <a:pt x="771525" y="0"/>
                </a:lnTo>
                <a:lnTo>
                  <a:pt x="771525" y="771525"/>
                </a:lnTo>
                <a:lnTo>
                  <a:pt x="0" y="7715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237334" y="7452271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Maior Reuso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37334" y="7989837"/>
            <a:ext cx="14970621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Otimiza o código existente. Promove uma arquitetura robusta e escalável.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DAGqYTUDcRo</dc:identifier>
  <dcterms:modified xsi:type="dcterms:W3CDTF">2011-08-01T06:04:30Z</dcterms:modified>
  <cp:revision>1</cp:revision>
  <dc:title>Padrao-de-Projeto-Facade.pptx</dc:title>
</cp:coreProperties>
</file>

<file path=docProps/thumbnail.jpeg>
</file>